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A8EB79-6A2B-406B-B5A4-EFEBB0817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E7F0662-1362-4FFC-AFC2-E3D53DDBB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6EA19A-A5AE-4A5E-A5D7-493938450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00E1C5-C469-4A36-B754-0E7720B2C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3A1260B-1A69-464F-85BB-E4E12A4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46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29CBE8-4681-4159-8851-0215A950D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6317425-7D6C-4864-977D-AC7F5A79D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BB4733-B09F-4C84-A834-B9D03FDD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4F9533-DA6C-42C4-AA8E-4235E1CD3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7DB0F9-F076-496E-8660-7A9ED22B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41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2B8F4D6-E223-4275-9BA2-22B5FE0BB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D90CA7B-D740-4F71-AF82-6FA66F703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5DE0CB-38CB-4C40-B522-CA4B05EBA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8C9F95-1F03-4C81-B852-52169C32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DF276D-27F9-46F6-AC6A-FD5DABFD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402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02C350-3D1C-4547-99A1-DEE793663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F806C89-2C7B-421A-8425-571414949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FAE5F9-836D-495F-98B0-D9B026345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63CABAF-7E92-4F63-82EF-CBF6BC06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C44E27-FB41-4AA9-8E3B-C37AC3278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629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E78183-7963-47C2-8373-D50B31CA7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9055868-4BF4-4BB2-8FFD-7BF411DF2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C22369-2660-481F-BC33-F9112F898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0BE397B-7EBD-4049-B025-F40ED55C4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81CD046-7E57-4372-8288-B9A489F77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49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7ECD0C-0B9D-4796-AFD3-C711F807B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E0BF071-B770-4C56-9648-232E7DEA52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B01FE12-B774-4A2B-B9AE-955F7EA46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E51DFCC-01B9-4288-B707-DE6037EC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4F391BB-92F2-49C0-9947-210F0097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A0DAFF7-B6F1-4903-8DD1-61DA6B6E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83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369339-86AB-4CFF-AE72-51FD7BE5B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6DEE782-C56C-4480-9602-46DBDD5F6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D26AF6C-CFC5-4B71-A6F7-798400AB5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58033C7-1CEC-4B06-AEBA-AABC7E5EC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6DE659D-2F76-4C0A-9EE0-E89698D9D2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DE643B0-6FC3-4EC0-8C13-30FAEB2F3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5FB3812-477C-4FB0-8E74-63F66494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2E4FCCA-1A53-408A-B143-B7DE2F19C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43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CDF730-945A-4232-B83A-85A5F517E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9E0291A-FC2D-4902-AA44-C53BB429A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8F5D38B-A18C-4A6E-AB77-8FDBAC90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AE10556-20E2-45A1-834B-7956ED538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231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F082D3A-8A46-45F2-BA10-FD26CBF15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CA281D7-EDE1-4ABF-924E-9C736BC4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3DBB946-0E20-498E-BE28-C1132CA1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57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D32BBE-24AF-4175-B433-2DC439725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7E7728-BD98-4B27-8A20-4B3FA677D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2A976AE-B2F2-43FE-AE2F-752EE854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924E23D-6540-49C2-840E-95AE848C1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F1E238E-9205-4A0E-A3A4-077BDA0A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76D0236-0B07-430A-90F1-39215103F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32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A379B6-0931-4918-8011-F5C09AB6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7BEF69D-BDF1-426C-99BC-0F132A31FE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4B6FB15-BA83-4156-ACAB-718D5E18B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9C34027-A4DB-430E-8630-0C3208948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F7CE109-9266-40BF-8405-0A960F630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3D93FCB-D33F-4D93-AF1F-0173A45A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149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048BFB6-F840-4A63-97B9-795A0D1F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D22EF8-3F8B-4798-A7DF-60738AA8A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001005-C41F-41E6-B3AC-220CA7DEE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2C5B3-FDA7-49E8-8800-8DA69AF15D24}" type="datetimeFigureOut">
              <a:rPr lang="zh-TW" altLang="en-US" smtClean="0"/>
              <a:t>2024/3/12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F885E86-92A1-439D-B647-11A2CFA38C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3F4A71A-23A9-42B7-B4FF-5BC330824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0F3B4-652F-4D4B-8D8B-CDCD4F4A0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397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圖片 17">
            <a:extLst>
              <a:ext uri="{FF2B5EF4-FFF2-40B4-BE49-F238E27FC236}">
                <a16:creationId xmlns:a16="http://schemas.microsoft.com/office/drawing/2014/main" id="{4782A4CD-2E9A-4A78-9A1E-D150E1F16389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296195" y="1055434"/>
            <a:ext cx="3080976" cy="314099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FA7ACDDB-D951-43BF-B189-D9BF1BF60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1259" y="1046590"/>
            <a:ext cx="6711401" cy="2224327"/>
          </a:xfrm>
        </p:spPr>
        <p:txBody>
          <a:bodyPr>
            <a:normAutofit/>
          </a:bodyPr>
          <a:lstStyle/>
          <a:p>
            <a:pPr algn="r"/>
            <a:r>
              <a:rPr lang="zh-TW" altLang="en-US" sz="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跨領域</a:t>
            </a:r>
            <a:r>
              <a:rPr lang="zh-TW" altLang="en-US" sz="4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彈性課程設計</a:t>
            </a:r>
            <a:br>
              <a:rPr lang="en-US" altLang="zh-TW" sz="5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7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評鑑</a:t>
            </a:r>
            <a:r>
              <a:rPr lang="zh-TW" altLang="en-US" sz="4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工作坊</a:t>
            </a:r>
            <a:endParaRPr lang="zh-TW" altLang="en-US" sz="54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44DB123-2365-45F4-9473-8FBD2EC16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9C97-ECBC-4BDA-A5B4-63784313203C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6" name="副標題 5">
            <a:extLst>
              <a:ext uri="{FF2B5EF4-FFF2-40B4-BE49-F238E27FC236}">
                <a16:creationId xmlns:a16="http://schemas.microsoft.com/office/drawing/2014/main" id="{DF6C0BE4-21C2-409F-994B-AEA1325A3F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3232" y="4684075"/>
            <a:ext cx="5669940" cy="1655762"/>
          </a:xfrm>
        </p:spPr>
        <p:txBody>
          <a:bodyPr>
            <a:normAutofit lnSpcReduction="10000"/>
          </a:bodyPr>
          <a:lstStyle/>
          <a:p>
            <a:r>
              <a:rPr lang="en-US" altLang="zh-TW" sz="1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lang="zh-TW" altLang="en-US" sz="1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國中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7F9E4BA8-C66A-483D-A648-3E8C5E386C0B}"/>
              </a:ext>
            </a:extLst>
          </p:cNvPr>
          <p:cNvSpPr txBox="1"/>
          <p:nvPr/>
        </p:nvSpPr>
        <p:spPr>
          <a:xfrm>
            <a:off x="7530228" y="4915989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成果分享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441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845598A-9D73-4A9A-81CB-7053BC117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/>
              <a:t>成果分享內容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8BC5B1E-791F-4BB1-9CE5-9C07AE5B0FC4}"/>
              </a:ext>
            </a:extLst>
          </p:cNvPr>
          <p:cNvSpPr/>
          <p:nvPr/>
        </p:nvSpPr>
        <p:spPr>
          <a:xfrm>
            <a:off x="2377807" y="2136872"/>
            <a:ext cx="7436386" cy="9254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跨域課程設計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C21F003-4D90-4F26-8A8D-A7DE5AB2110E}"/>
              </a:ext>
            </a:extLst>
          </p:cNvPr>
          <p:cNvSpPr/>
          <p:nvPr/>
        </p:nvSpPr>
        <p:spPr>
          <a:xfrm>
            <a:off x="2377807" y="4902906"/>
            <a:ext cx="7436386" cy="92541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評鑑方式</a:t>
            </a: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C80B7844-F1FF-44F2-B625-CAAD1267B2AA}"/>
              </a:ext>
            </a:extLst>
          </p:cNvPr>
          <p:cNvSpPr/>
          <p:nvPr/>
        </p:nvSpPr>
        <p:spPr>
          <a:xfrm>
            <a:off x="1773716" y="1933061"/>
            <a:ext cx="1123719" cy="1123719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6000" i="1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</a:t>
            </a:r>
            <a:endParaRPr lang="zh-TW" altLang="en-US" sz="6000" i="1" dirty="0">
              <a:solidFill>
                <a:schemeClr val="tx1"/>
              </a:solidFill>
              <a:latin typeface="Segoe UI Black" panose="020B0A02040204020203" pitchFamily="34" charset="0"/>
              <a:ea typeface="微軟正黑體" panose="020B0604030504040204" pitchFamily="34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5821E1DA-F31E-4A7F-8C5E-0AF84DAF50D3}"/>
              </a:ext>
            </a:extLst>
          </p:cNvPr>
          <p:cNvSpPr/>
          <p:nvPr/>
        </p:nvSpPr>
        <p:spPr>
          <a:xfrm>
            <a:off x="1773716" y="4699095"/>
            <a:ext cx="1123719" cy="112371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6000" i="1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3</a:t>
            </a:r>
            <a:endParaRPr lang="zh-TW" altLang="en-US" sz="6000" i="1" dirty="0">
              <a:solidFill>
                <a:schemeClr val="tx1"/>
              </a:solidFill>
              <a:latin typeface="Segoe UI Black" panose="020B0A02040204020203" pitchFamily="34" charset="0"/>
              <a:ea typeface="微軟正黑體" panose="020B0604030504040204" pitchFamily="34" charset="-12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9625660-CF0A-47F3-B57B-81B26D0AF599}"/>
              </a:ext>
            </a:extLst>
          </p:cNvPr>
          <p:cNvSpPr/>
          <p:nvPr/>
        </p:nvSpPr>
        <p:spPr>
          <a:xfrm>
            <a:off x="2377807" y="3520288"/>
            <a:ext cx="7436386" cy="92541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跨域課程成果</a:t>
            </a: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71A1696C-C501-4B1F-ACD7-92BE14FF9419}"/>
              </a:ext>
            </a:extLst>
          </p:cNvPr>
          <p:cNvSpPr/>
          <p:nvPr/>
        </p:nvSpPr>
        <p:spPr>
          <a:xfrm>
            <a:off x="1773716" y="3316477"/>
            <a:ext cx="1123719" cy="112371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6000" i="1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2</a:t>
            </a:r>
            <a:endParaRPr lang="zh-TW" altLang="en-US" sz="6000" i="1" dirty="0">
              <a:solidFill>
                <a:schemeClr val="tx1"/>
              </a:solidFill>
              <a:latin typeface="Segoe UI Black" panose="020B0A02040204020203" pitchFamily="34" charset="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203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>
            <a:extLst>
              <a:ext uri="{FF2B5EF4-FFF2-40B4-BE49-F238E27FC236}">
                <a16:creationId xmlns:a16="http://schemas.microsoft.com/office/drawing/2014/main" id="{FA2BF4C9-364A-438B-BFF3-F9D00450313F}"/>
              </a:ext>
            </a:extLst>
          </p:cNvPr>
          <p:cNvGrpSpPr/>
          <p:nvPr/>
        </p:nvGrpSpPr>
        <p:grpSpPr>
          <a:xfrm>
            <a:off x="330506" y="214429"/>
            <a:ext cx="8040477" cy="1129228"/>
            <a:chOff x="1773716" y="1933061"/>
            <a:chExt cx="8040477" cy="1129228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924C6165-A98D-4BF9-89AB-5AC7AF239115}"/>
                </a:ext>
              </a:extLst>
            </p:cNvPr>
            <p:cNvSpPr/>
            <p:nvPr/>
          </p:nvSpPr>
          <p:spPr>
            <a:xfrm>
              <a:off x="2377807" y="2136872"/>
              <a:ext cx="7436386" cy="92541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54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跨域課程設計</a:t>
              </a:r>
            </a:p>
          </p:txBody>
        </p:sp>
        <p:sp>
          <p:nvSpPr>
            <p:cNvPr id="5" name="橢圓 4">
              <a:extLst>
                <a:ext uri="{FF2B5EF4-FFF2-40B4-BE49-F238E27FC236}">
                  <a16:creationId xmlns:a16="http://schemas.microsoft.com/office/drawing/2014/main" id="{41F7EE34-E9D5-480F-A2A4-296A7CE365AB}"/>
                </a:ext>
              </a:extLst>
            </p:cNvPr>
            <p:cNvSpPr/>
            <p:nvPr/>
          </p:nvSpPr>
          <p:spPr>
            <a:xfrm>
              <a:off x="1773716" y="1933061"/>
              <a:ext cx="1123719" cy="1123719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6000" i="1" dirty="0">
                  <a:solidFill>
                    <a:schemeClr val="tx1"/>
                  </a:solidFill>
                  <a:latin typeface="Segoe UI Black" panose="020B0A02040204020203" pitchFamily="34" charset="0"/>
                  <a:ea typeface="Segoe UI Black" panose="020B0A02040204020203" pitchFamily="34" charset="0"/>
                </a:rPr>
                <a:t>1</a:t>
              </a:r>
              <a:endParaRPr lang="zh-TW" altLang="en-US" sz="6000" i="1" dirty="0">
                <a:solidFill>
                  <a:schemeClr val="tx1"/>
                </a:solidFill>
                <a:latin typeface="Segoe UI Black" panose="020B0A02040204020203" pitchFamily="34" charset="0"/>
                <a:ea typeface="微軟正黑體" panose="020B0604030504040204" pitchFamily="34" charset="-120"/>
              </a:endParaRPr>
            </a:p>
          </p:txBody>
        </p:sp>
      </p:grpSp>
      <p:sp>
        <p:nvSpPr>
          <p:cNvPr id="8" name="文字方塊 7">
            <a:extLst>
              <a:ext uri="{FF2B5EF4-FFF2-40B4-BE49-F238E27FC236}">
                <a16:creationId xmlns:a16="http://schemas.microsoft.com/office/drawing/2014/main" id="{B342BC89-5395-466C-8439-C66F72291141}"/>
              </a:ext>
            </a:extLst>
          </p:cNvPr>
          <p:cNvSpPr txBox="1"/>
          <p:nvPr/>
        </p:nvSpPr>
        <p:spPr>
          <a:xfrm>
            <a:off x="9099933" y="91440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可以自行修改增減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9774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8940DE3-470A-416D-A0AE-33E8D5593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28164"/>
              </p:ext>
            </p:extLst>
          </p:nvPr>
        </p:nvGraphicFramePr>
        <p:xfrm>
          <a:off x="168924" y="206957"/>
          <a:ext cx="11854151" cy="6444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0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6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總綱核心素養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</a:p>
                    <a:p>
                      <a:endParaRPr lang="en-US" altLang="zh-TW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領綱核心素養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</a:p>
                    <a:p>
                      <a:endParaRPr lang="en-US" altLang="zh-TW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lang="en-US" altLang="zh-TW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【</a:t>
                      </a:r>
                      <a:r>
                        <a:rPr kumimoji="0" lang="zh-TW" altLang="en-US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學習表現</a:t>
                      </a:r>
                      <a:r>
                        <a:rPr kumimoji="0" lang="en-US" altLang="zh-TW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【</a:t>
                      </a:r>
                      <a:r>
                        <a:rPr kumimoji="0" lang="zh-TW" altLang="en-US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學習內容</a:t>
                      </a:r>
                      <a:r>
                        <a:rPr kumimoji="0" lang="en-US" altLang="zh-TW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】</a:t>
                      </a:r>
                      <a:endParaRPr kumimoji="0" lang="zh-TW" altLang="en-US" sz="2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【</a:t>
                      </a:r>
                      <a:r>
                        <a:rPr kumimoji="0" lang="zh-TW" altLang="en-US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學習目標</a:t>
                      </a:r>
                      <a:r>
                        <a:rPr kumimoji="0" lang="en-US" altLang="zh-TW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】</a:t>
                      </a:r>
                      <a:endParaRPr kumimoji="0" lang="zh-TW" altLang="en-US" sz="2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2843">
                <a:tc>
                  <a:txBody>
                    <a:bodyPr/>
                    <a:lstStyle/>
                    <a:p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活動評量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《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教案名稱                                  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》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概念主題：</a:t>
                      </a:r>
                      <a:endParaRPr lang="en-US" altLang="zh-TW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n-US" altLang="zh-TW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適用年級：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議題融入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學習活動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3】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學習活動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2】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2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學習活動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1】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800" b="1" kern="12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03014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F67911C1-9669-4094-97CC-B8217D06A4CB}"/>
              </a:ext>
            </a:extLst>
          </p:cNvPr>
          <p:cNvSpPr/>
          <p:nvPr/>
        </p:nvSpPr>
        <p:spPr>
          <a:xfrm>
            <a:off x="934597" y="418240"/>
            <a:ext cx="7436386" cy="92541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跨域課程成果</a:t>
            </a: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BE3C672C-FED0-40F2-9525-722F12FF5AD7}"/>
              </a:ext>
            </a:extLst>
          </p:cNvPr>
          <p:cNvSpPr/>
          <p:nvPr/>
        </p:nvSpPr>
        <p:spPr>
          <a:xfrm>
            <a:off x="330506" y="214429"/>
            <a:ext cx="1123719" cy="112371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6000" i="1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2</a:t>
            </a:r>
            <a:endParaRPr lang="zh-TW" altLang="en-US" sz="6000" i="1" dirty="0">
              <a:solidFill>
                <a:schemeClr val="tx1"/>
              </a:solidFill>
              <a:latin typeface="Segoe UI Black" panose="020B0A02040204020203" pitchFamily="34" charset="0"/>
              <a:ea typeface="微軟正黑體" panose="020B0604030504040204" pitchFamily="34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9939937-1FF4-49CB-92A4-15EA8AEC93CB}"/>
              </a:ext>
            </a:extLst>
          </p:cNvPr>
          <p:cNvSpPr txBox="1"/>
          <p:nvPr/>
        </p:nvSpPr>
        <p:spPr>
          <a:xfrm>
            <a:off x="9099933" y="91440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可以自行修改增減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4119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9ADD7038-16F6-425C-8E12-D4DCEFB7431D}"/>
              </a:ext>
            </a:extLst>
          </p:cNvPr>
          <p:cNvSpPr/>
          <p:nvPr/>
        </p:nvSpPr>
        <p:spPr>
          <a:xfrm>
            <a:off x="934597" y="418240"/>
            <a:ext cx="7436386" cy="92541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評鑑方式</a:t>
            </a: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0991D0CF-4112-440D-B3C4-0D6198A5168E}"/>
              </a:ext>
            </a:extLst>
          </p:cNvPr>
          <p:cNvSpPr/>
          <p:nvPr/>
        </p:nvSpPr>
        <p:spPr>
          <a:xfrm>
            <a:off x="330506" y="214429"/>
            <a:ext cx="1123719" cy="112371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6000" i="1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3</a:t>
            </a:r>
            <a:endParaRPr lang="zh-TW" altLang="en-US" sz="6000" i="1" dirty="0">
              <a:solidFill>
                <a:schemeClr val="tx1"/>
              </a:solidFill>
              <a:latin typeface="Segoe UI Black" panose="020B0A02040204020203" pitchFamily="34" charset="0"/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7E81E01E-E3E5-4EC2-A1ED-14F5C6AF308F}"/>
              </a:ext>
            </a:extLst>
          </p:cNvPr>
          <p:cNvSpPr txBox="1"/>
          <p:nvPr/>
        </p:nvSpPr>
        <p:spPr>
          <a:xfrm>
            <a:off x="9099933" y="91440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可以自行修改增減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4929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3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3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3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3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3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3.0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112</Words>
  <Application>Microsoft Office PowerPoint</Application>
  <PresentationFormat>寬螢幕</PresentationFormat>
  <Paragraphs>40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Segoe UI Black</vt:lpstr>
      <vt:lpstr>Office 佈景主題</vt:lpstr>
      <vt:lpstr>跨領域彈性課程設計 與評鑑工作坊</vt:lpstr>
      <vt:lpstr>成果分享內容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跨領域彈性課程設計 與評鑑工作坊</dc:title>
  <dc:creator>Arilcahc</dc:creator>
  <cp:lastModifiedBy>CHIN HSIU HSIEH</cp:lastModifiedBy>
  <cp:revision>6</cp:revision>
  <dcterms:created xsi:type="dcterms:W3CDTF">2024-03-12T01:48:41Z</dcterms:created>
  <dcterms:modified xsi:type="dcterms:W3CDTF">2024-03-12T03:14:30Z</dcterms:modified>
</cp:coreProperties>
</file>